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5" r:id="rId7"/>
    <p:sldId id="266" r:id="rId8"/>
    <p:sldId id="268" r:id="rId9"/>
    <p:sldId id="275" r:id="rId10"/>
    <p:sldId id="276" r:id="rId11"/>
    <p:sldId id="273" r:id="rId12"/>
    <p:sldId id="27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le Tijerin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0"/>
    <p:restoredTop sz="74260"/>
  </p:normalViewPr>
  <p:slideViewPr>
    <p:cSldViewPr snapToGrid="0">
      <p:cViewPr varScale="1">
        <p:scale>
          <a:sx n="107" d="100"/>
          <a:sy n="107" d="100"/>
        </p:scale>
        <p:origin x="176" y="8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b51de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b51de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6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ab9addb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ab9addb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ab9addb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ab9addb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1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a6ec20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a6ec20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9ab9add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9ab9addb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ab9addb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ab9addb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ab9add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ab9add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lakes and reservoirs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nudging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Restart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9ab9addb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9ab9addb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dirty="0"/>
              <a:t>10 day cold-start NWM CONUS simulation on Cheyenne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dirty="0"/>
              <a:t>Omitting nudging, lakes, and restart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dirty="0"/>
              <a:t>Compared against subset simulation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1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1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dirty="0"/>
              <a:t>Produced exact same streamflow results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dirty="0"/>
              <a:t>Further testing and validation is ongoing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ab9add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ab9add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Operational model will have differences so we’re really just trying to see if we can get reasonable accuracy.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b51de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b51de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b51de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b51de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98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88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95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8" name="Rectangle 7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89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58473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8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B3C6F7DB-7789-3A42-B032-9A567DCC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4844839"/>
            <a:ext cx="1854203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5D98504-CC5E-CA4C-9407-4055036B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4844839"/>
            <a:ext cx="3617103" cy="273844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www.cuahsi.org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4B2DCBC-906C-2C4B-93E6-4AFF1EDD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</p:spPr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05AA4-6C7D-D545-AEA8-C1A3A5E0F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13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88"/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255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88"/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2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16965"/>
            <a:ext cx="7543800" cy="10880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88"/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435DA-EC47-4CD7-9605-1E5F82E2D86A}"/>
              </a:ext>
            </a:extLst>
          </p:cNvPr>
          <p:cNvSpPr/>
          <p:nvPr userDrawn="1"/>
        </p:nvSpPr>
        <p:spPr>
          <a:xfrm>
            <a:off x="822961" y="1136469"/>
            <a:ext cx="7692390" cy="24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5458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2" name="Rectangle 11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68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7" name="Rectangle 6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2707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-43642" y="224676"/>
            <a:ext cx="9245831" cy="214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3642" y="-43642"/>
            <a:ext cx="9245831" cy="3991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676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ctr"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11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526756"/>
            <a:ext cx="509544" cy="51435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56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6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ubset.cuahsi.org:808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dtijerina@cuahsi.org" TargetMode="External"/><Relationship Id="rId5" Type="http://schemas.openxmlformats.org/officeDocument/2006/relationships/hyperlink" Target="mailto:acastronova@cuahsi.org" TargetMode="External"/><Relationship Id="rId4" Type="http://schemas.openxmlformats.org/officeDocument/2006/relationships/hyperlink" Target="http://subset.cuahsi.org:808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hyperlink" Target="https://github.com/NCAR/wrf_hydro_nwm_publi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ub.docker.com/r/wrfhydro/dev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22960" y="-180180"/>
            <a:ext cx="7543800" cy="2674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Disseminating CONUS National Water Model Simulation Data at Watershed Scales to Engage a Broad Community of Water Scientists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508875" y="2834125"/>
            <a:ext cx="6286800" cy="13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Anthony M. Castronova</a:t>
            </a:r>
            <a:r>
              <a:rPr lang="en" sz="1400" baseline="30000" dirty="0"/>
              <a:t>1</a:t>
            </a:r>
            <a:r>
              <a:rPr lang="en" sz="1400" dirty="0"/>
              <a:t>, Danielle Tijerina</a:t>
            </a:r>
            <a:r>
              <a:rPr lang="en" sz="1400" baseline="30000" dirty="0"/>
              <a:t>1</a:t>
            </a:r>
            <a:r>
              <a:rPr lang="en" sz="1400" dirty="0"/>
              <a:t>, Aubrey L Dugger</a:t>
            </a:r>
            <a:r>
              <a:rPr lang="en" sz="1400" baseline="30000" dirty="0"/>
              <a:t>2</a:t>
            </a:r>
            <a:r>
              <a:rPr lang="en" sz="1400" dirty="0"/>
              <a:t>,Arezoo Rafieeinasab</a:t>
            </a:r>
            <a:r>
              <a:rPr lang="en" sz="1400" baseline="30000" dirty="0"/>
              <a:t>2</a:t>
            </a:r>
            <a:r>
              <a:rPr lang="en" sz="1400" dirty="0"/>
              <a:t>, Joe Mills</a:t>
            </a:r>
            <a:r>
              <a:rPr lang="en" sz="1400" baseline="30000" dirty="0"/>
              <a:t>2</a:t>
            </a:r>
            <a:r>
              <a:rPr lang="en" sz="1400" dirty="0"/>
              <a:t>, David Gochis</a:t>
            </a:r>
            <a:r>
              <a:rPr lang="en" sz="1400" baseline="30000" dirty="0"/>
              <a:t>2</a:t>
            </a:r>
            <a:endParaRPr sz="1400" baseline="30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 dirty="0"/>
            </a:br>
            <a:r>
              <a:rPr lang="en" sz="1000" i="1" baseline="30000" dirty="0"/>
              <a:t>1</a:t>
            </a:r>
            <a:r>
              <a:rPr lang="en" sz="1000" i="1" dirty="0"/>
              <a:t>Consortium of Universities for the Advancement of Hydrologic Science</a:t>
            </a:r>
            <a:br>
              <a:rPr lang="en" sz="1000" i="1" dirty="0"/>
            </a:br>
            <a:r>
              <a:rPr lang="en" sz="1000" i="1" baseline="30000" dirty="0"/>
              <a:t>2</a:t>
            </a:r>
            <a:r>
              <a:rPr lang="en" sz="1000" i="1" dirty="0"/>
              <a:t>National Center for Atmospheric Research</a:t>
            </a:r>
            <a:br>
              <a:rPr lang="en" sz="1000" dirty="0"/>
            </a:br>
            <a:br>
              <a:rPr lang="en" sz="1000" dirty="0"/>
            </a:br>
            <a:endParaRPr sz="10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408" y="4052547"/>
            <a:ext cx="1912750" cy="6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55" y="3934132"/>
            <a:ext cx="2360975" cy="8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789D96-19E9-4444-BC80-3A8831FD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Milburnie</a:t>
            </a:r>
            <a:r>
              <a:rPr lang="en-US" dirty="0"/>
              <a:t>, NC - Upstream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E5088-CA60-524E-951A-4CFFAA44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35980-6B6A-394B-A3EC-EABAF9A4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0280-BD66-E246-9868-98F612FB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Google Shape;167;p24">
            <a:extLst>
              <a:ext uri="{FF2B5EF4-FFF2-40B4-BE49-F238E27FC236}">
                <a16:creationId xmlns:a16="http://schemas.microsoft.com/office/drawing/2014/main" id="{7EDCBF2A-C751-9E4C-A163-303033B2B6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4" y="907492"/>
            <a:ext cx="29525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64EA223-43B0-3D40-831A-D862059B1C36}"/>
              </a:ext>
            </a:extLst>
          </p:cNvPr>
          <p:cNvSpPr/>
          <p:nvPr/>
        </p:nvSpPr>
        <p:spPr>
          <a:xfrm>
            <a:off x="1121725" y="2501154"/>
            <a:ext cx="91440" cy="91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90;p27">
            <a:extLst>
              <a:ext uri="{FF2B5EF4-FFF2-40B4-BE49-F238E27FC236}">
                <a16:creationId xmlns:a16="http://schemas.microsoft.com/office/drawing/2014/main" id="{F83EC61F-18B2-994C-9083-498C4DF300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928" y="804672"/>
            <a:ext cx="630936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79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DCCEB-0566-814B-9209-776410CF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59A6E-7C7A-DE47-B302-FDDC9DBD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F0320-7865-ED48-AE63-CC2BFC45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Google Shape;116;p20">
            <a:extLst>
              <a:ext uri="{FF2B5EF4-FFF2-40B4-BE49-F238E27FC236}">
                <a16:creationId xmlns:a16="http://schemas.microsoft.com/office/drawing/2014/main" id="{C47A0A8E-03A9-BA47-AB14-2A7A865575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011" y="599511"/>
            <a:ext cx="4267201" cy="33780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6AAF6-0AC8-EC4C-966F-478A938ED33C}"/>
              </a:ext>
            </a:extLst>
          </p:cNvPr>
          <p:cNvSpPr txBox="1"/>
          <p:nvPr/>
        </p:nvSpPr>
        <p:spPr>
          <a:xfrm>
            <a:off x="4657011" y="4132043"/>
            <a:ext cx="417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hlinkClick r:id="rId4"/>
              </a:rPr>
              <a:t>http://subset.cuahsi.org:8080</a:t>
            </a:r>
            <a:endParaRPr lang="en-US" sz="1800" b="1" dirty="0"/>
          </a:p>
        </p:txBody>
      </p:sp>
      <p:sp>
        <p:nvSpPr>
          <p:cNvPr id="20" name="Google Shape;202;p29">
            <a:extLst>
              <a:ext uri="{FF2B5EF4-FFF2-40B4-BE49-F238E27FC236}">
                <a16:creationId xmlns:a16="http://schemas.microsoft.com/office/drawing/2014/main" id="{DA03B54B-841C-6441-9027-5AB0F4192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8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C995315-DC07-214F-A192-C89701B3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3503" cy="3416400"/>
          </a:xfrm>
        </p:spPr>
        <p:txBody>
          <a:bodyPr>
            <a:normAutofit/>
          </a:bodyPr>
          <a:lstStyle/>
          <a:p>
            <a:r>
              <a:rPr lang="en-US" dirty="0"/>
              <a:t>Publicly available service to make CONUS domains more accessible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Designed to use pre-existing </a:t>
            </a:r>
            <a:r>
              <a:rPr lang="en-US" dirty="0" err="1"/>
              <a:t>subsetting</a:t>
            </a:r>
            <a:r>
              <a:rPr lang="en-US" dirty="0"/>
              <a:t> scripts</a:t>
            </a:r>
          </a:p>
          <a:p>
            <a:endParaRPr lang="en-US" dirty="0"/>
          </a:p>
          <a:p>
            <a:r>
              <a:rPr lang="en-US" dirty="0"/>
              <a:t>Currently being integrated into other web applications, e.g. </a:t>
            </a:r>
            <a:r>
              <a:rPr lang="en-US" dirty="0" err="1"/>
              <a:t>HydroShare</a:t>
            </a:r>
            <a:r>
              <a:rPr lang="en-US" dirty="0"/>
              <a:t> NWM viewer</a:t>
            </a:r>
          </a:p>
          <a:p>
            <a:endParaRPr lang="en-US" dirty="0"/>
          </a:p>
          <a:p>
            <a:r>
              <a:rPr lang="en-US" dirty="0"/>
              <a:t>Undergoing benchmarking and validation testing</a:t>
            </a:r>
          </a:p>
          <a:p>
            <a:endParaRPr lang="en-US" dirty="0"/>
          </a:p>
          <a:p>
            <a:r>
              <a:rPr lang="en-US" dirty="0"/>
              <a:t>Extendable to other CONUS models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DCCEB-0566-814B-9209-776410CF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59A6E-7C7A-DE47-B302-FDDC9DBD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F0320-7865-ED48-AE63-CC2BFC45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Google Shape;116;p20">
            <a:extLst>
              <a:ext uri="{FF2B5EF4-FFF2-40B4-BE49-F238E27FC236}">
                <a16:creationId xmlns:a16="http://schemas.microsoft.com/office/drawing/2014/main" id="{C47A0A8E-03A9-BA47-AB14-2A7A865575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011" y="599511"/>
            <a:ext cx="4267201" cy="33780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6AAF6-0AC8-EC4C-966F-478A938ED33C}"/>
              </a:ext>
            </a:extLst>
          </p:cNvPr>
          <p:cNvSpPr txBox="1"/>
          <p:nvPr/>
        </p:nvSpPr>
        <p:spPr>
          <a:xfrm>
            <a:off x="4657011" y="4132043"/>
            <a:ext cx="417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hlinkClick r:id="rId4"/>
              </a:rPr>
              <a:t>http://subset.cuahsi.org:8080</a:t>
            </a:r>
            <a:endParaRPr lang="en-US" sz="1800" b="1" dirty="0"/>
          </a:p>
        </p:txBody>
      </p:sp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7D3C429F-1E20-8445-9F0E-173129E19EA8}"/>
              </a:ext>
            </a:extLst>
          </p:cNvPr>
          <p:cNvSpPr txBox="1">
            <a:spLocks/>
          </p:cNvSpPr>
          <p:nvPr/>
        </p:nvSpPr>
        <p:spPr>
          <a:xfrm>
            <a:off x="567070" y="1314028"/>
            <a:ext cx="4004930" cy="15357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Anthony M. Castronova, </a:t>
            </a:r>
            <a:r>
              <a:rPr lang="en-US" sz="1400" dirty="0">
                <a:hlinkClick r:id="rId5"/>
              </a:rPr>
              <a:t>acastronova@cuahsi.org</a:t>
            </a:r>
            <a:r>
              <a:rPr lang="en-US" sz="1400" dirty="0"/>
              <a:t> 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Danielle </a:t>
            </a:r>
            <a:r>
              <a:rPr lang="en-US" sz="1400" dirty="0" err="1"/>
              <a:t>Tijerina</a:t>
            </a:r>
            <a:r>
              <a:rPr lang="en-US" sz="1400" dirty="0"/>
              <a:t>, </a:t>
            </a:r>
            <a:r>
              <a:rPr lang="en-US" sz="1400" dirty="0">
                <a:hlinkClick r:id="rId6"/>
              </a:rPr>
              <a:t>dtijerina@cuahsi.org</a:t>
            </a:r>
            <a:r>
              <a:rPr lang="en-US" sz="1400" dirty="0"/>
              <a:t> 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Aubrey L </a:t>
            </a:r>
            <a:r>
              <a:rPr lang="en-US" sz="1400" dirty="0" err="1"/>
              <a:t>Dugger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 err="1"/>
              <a:t>Arezoo</a:t>
            </a:r>
            <a:r>
              <a:rPr lang="en-US" sz="1400" dirty="0"/>
              <a:t> </a:t>
            </a:r>
            <a:r>
              <a:rPr lang="en-US" sz="1400" dirty="0" err="1"/>
              <a:t>Rafieeinasab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Joe Mills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David </a:t>
            </a:r>
            <a:r>
              <a:rPr lang="en-US" sz="1400" dirty="0" err="1"/>
              <a:t>Gochis</a:t>
            </a: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2D7392F1-2E2F-914A-AC75-46588051CEBB}"/>
              </a:ext>
            </a:extLst>
          </p:cNvPr>
          <p:cNvSpPr txBox="1">
            <a:spLocks/>
          </p:cNvSpPr>
          <p:nvPr/>
        </p:nvSpPr>
        <p:spPr>
          <a:xfrm>
            <a:off x="559982" y="3272132"/>
            <a:ext cx="4004930" cy="11133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 err="1"/>
              <a:t>Zhiyu</a:t>
            </a:r>
            <a:r>
              <a:rPr lang="en-US" sz="1400" dirty="0"/>
              <a:t> Li, IN41D-0865: Building Web Applications to Support the Execution of NWM at Watershed Scales (Thursday 8:00am-12:20am)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baseline="30000" dirty="0"/>
          </a:p>
          <a:p>
            <a:pPr marL="0" indent="0">
              <a:buFont typeface="Calibri" panose="020F0502020204030204" pitchFamily="34" charset="0"/>
              <a:buNone/>
            </a:pP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56AD225A-A46A-7145-9856-3A607F986C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08" y="2760627"/>
            <a:ext cx="954925" cy="30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7EF17CA5-E983-2746-8FED-59A3D7E053C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917" y="2698469"/>
            <a:ext cx="1304981" cy="446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28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CONUS</a:t>
            </a:r>
            <a:r>
              <a:rPr lang="en" dirty="0"/>
              <a:t> </a:t>
            </a:r>
            <a:r>
              <a:rPr lang="en-US" dirty="0"/>
              <a:t>Models</a:t>
            </a:r>
            <a:endParaRPr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450632" y="1098039"/>
            <a:ext cx="29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OWP/NOAA National Water Model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t="10454" r="49733" b="3361"/>
          <a:stretch/>
        </p:blipFill>
        <p:spPr>
          <a:xfrm>
            <a:off x="2859895" y="2333667"/>
            <a:ext cx="3586422" cy="1907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4"/>
          <p:cNvSpPr txBox="1"/>
          <p:nvPr/>
        </p:nvSpPr>
        <p:spPr>
          <a:xfrm>
            <a:off x="3800400" y="1973387"/>
            <a:ext cx="15432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ParFlow</a:t>
            </a:r>
            <a:r>
              <a:rPr lang="en" dirty="0"/>
              <a:t>-CONUS</a:t>
            </a:r>
            <a:endParaRPr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3706456" y="4224975"/>
            <a:ext cx="18933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/>
              <a:t>Maxwell &amp; Condon, 2016</a:t>
            </a:r>
            <a:endParaRPr sz="900" i="1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950171" y="3330516"/>
            <a:ext cx="15432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err="1"/>
              <a:t>water.noaa.gov</a:t>
            </a:r>
            <a:endParaRPr sz="900" i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6F4AB4-10BC-C24B-B916-39069D13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D31DA3-0783-394C-9853-8B113793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7433B4-6319-924E-BCEF-05078A03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2</a:t>
            </a:fld>
            <a:endParaRPr lang="en-US" dirty="0"/>
          </a:p>
        </p:txBody>
      </p:sp>
      <p:sp>
        <p:nvSpPr>
          <p:cNvPr id="19" name="Google Shape;87;p16">
            <a:extLst>
              <a:ext uri="{FF2B5EF4-FFF2-40B4-BE49-F238E27FC236}">
                <a16:creationId xmlns:a16="http://schemas.microsoft.com/office/drawing/2014/main" id="{A4B7309B-1083-7D4F-BDD9-E4B37244ED49}"/>
              </a:ext>
            </a:extLst>
          </p:cNvPr>
          <p:cNvSpPr txBox="1"/>
          <p:nvPr/>
        </p:nvSpPr>
        <p:spPr>
          <a:xfrm>
            <a:off x="7039223" y="4214971"/>
            <a:ext cx="3586154" cy="4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/>
              <a:t>Regan et al., 2018</a:t>
            </a:r>
            <a:endParaRPr sz="900" i="1" dirty="0"/>
          </a:p>
        </p:txBody>
      </p:sp>
      <p:pic>
        <p:nvPicPr>
          <p:cNvPr id="20" name="Google Shape;88;p16">
            <a:extLst>
              <a:ext uri="{FF2B5EF4-FFF2-40B4-BE49-F238E27FC236}">
                <a16:creationId xmlns:a16="http://schemas.microsoft.com/office/drawing/2014/main" id="{53003ED9-3C6E-274D-B65E-908B331190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525" y="1057242"/>
            <a:ext cx="2166775" cy="31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075980-E72F-8F47-97AA-11102FAE239F}"/>
              </a:ext>
            </a:extLst>
          </p:cNvPr>
          <p:cNvSpPr/>
          <p:nvPr/>
        </p:nvSpPr>
        <p:spPr>
          <a:xfrm>
            <a:off x="5976814" y="809719"/>
            <a:ext cx="3314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i="1" dirty="0"/>
              <a:t>USGS National Hydrologic Model</a:t>
            </a:r>
            <a:endParaRPr lang="en-US" dirty="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l="12751" t="7348" r="9825" b="3254"/>
          <a:stretch/>
        </p:blipFill>
        <p:spPr>
          <a:xfrm>
            <a:off x="223370" y="1436240"/>
            <a:ext cx="3396325" cy="1907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-397138" y="854701"/>
            <a:ext cx="6971877" cy="181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b="1" dirty="0"/>
              <a:t>           Improve community access to CONUS-scale model domains</a:t>
            </a:r>
            <a:endParaRPr lang="en" sz="1800" b="1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400" dirty="0"/>
              <a:t>Subset at watershed scales</a:t>
            </a:r>
            <a:endParaRPr sz="1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400" dirty="0"/>
              <a:t>Supporting multiple models</a:t>
            </a:r>
            <a:endParaRPr sz="1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400" dirty="0"/>
              <a:t>Community contribution</a:t>
            </a:r>
            <a:endParaRPr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97C7C-3081-8344-95E4-C72BCD21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1ED97-5E43-7E48-A3C1-C79F2A82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E5DD-BEB4-3C4A-905A-0766D7E8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3</a:t>
            </a:fld>
            <a:endParaRPr lang="en-US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4909DE2D-C081-1B4B-95EA-8D90BC7F2AB1}"/>
              </a:ext>
            </a:extLst>
          </p:cNvPr>
          <p:cNvSpPr txBox="1">
            <a:spLocks/>
          </p:cNvSpPr>
          <p:nvPr/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75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F083519F-5932-E849-9E90-51FAD6BDCBDA}"/>
              </a:ext>
            </a:extLst>
          </p:cNvPr>
          <p:cNvSpPr txBox="1">
            <a:spLocks/>
          </p:cNvSpPr>
          <p:nvPr/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1" i="0" u="none" strike="noStrike" cap="all"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ADE0C5A2-1455-F94A-ACD9-1B6C67821F8C}"/>
              </a:ext>
            </a:extLst>
          </p:cNvPr>
          <p:cNvSpPr txBox="1">
            <a:spLocks/>
          </p:cNvSpPr>
          <p:nvPr/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0645F4-0BAD-442C-91EC-79AA140FB2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3" name="Google Shape;128;p21">
            <a:extLst>
              <a:ext uri="{FF2B5EF4-FFF2-40B4-BE49-F238E27FC236}">
                <a16:creationId xmlns:a16="http://schemas.microsoft.com/office/drawing/2014/main" id="{DB71A657-9CBF-EA42-9375-52828AB221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" t="10004" r="10009" b="9448"/>
          <a:stretch/>
        </p:blipFill>
        <p:spPr>
          <a:xfrm>
            <a:off x="3285735" y="1480994"/>
            <a:ext cx="4139609" cy="3122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132;p21">
            <a:extLst>
              <a:ext uri="{FF2B5EF4-FFF2-40B4-BE49-F238E27FC236}">
                <a16:creationId xmlns:a16="http://schemas.microsoft.com/office/drawing/2014/main" id="{29186A71-3C5B-314D-9260-C32D34A42968}"/>
              </a:ext>
            </a:extLst>
          </p:cNvPr>
          <p:cNvCxnSpPr>
            <a:cxnSpLocks/>
          </p:cNvCxnSpPr>
          <p:nvPr/>
        </p:nvCxnSpPr>
        <p:spPr>
          <a:xfrm flipV="1">
            <a:off x="5114535" y="2720303"/>
            <a:ext cx="1470207" cy="48269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33;p21">
            <a:extLst>
              <a:ext uri="{FF2B5EF4-FFF2-40B4-BE49-F238E27FC236}">
                <a16:creationId xmlns:a16="http://schemas.microsoft.com/office/drawing/2014/main" id="{05291C0B-176E-4D49-ACB8-E646BF93CD71}"/>
              </a:ext>
            </a:extLst>
          </p:cNvPr>
          <p:cNvCxnSpPr>
            <a:cxnSpLocks/>
          </p:cNvCxnSpPr>
          <p:nvPr/>
        </p:nvCxnSpPr>
        <p:spPr>
          <a:xfrm>
            <a:off x="5107447" y="3202999"/>
            <a:ext cx="1467293" cy="107068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40;p22">
            <a:extLst>
              <a:ext uri="{FF2B5EF4-FFF2-40B4-BE49-F238E27FC236}">
                <a16:creationId xmlns:a16="http://schemas.microsoft.com/office/drawing/2014/main" id="{0E1D33E9-5199-2D4E-84B3-F12A14ED566D}"/>
              </a:ext>
            </a:extLst>
          </p:cNvPr>
          <p:cNvSpPr txBox="1">
            <a:spLocks/>
          </p:cNvSpPr>
          <p:nvPr/>
        </p:nvSpPr>
        <p:spPr>
          <a:xfrm>
            <a:off x="279924" y="913543"/>
            <a:ext cx="5385715" cy="17437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spcAft>
                <a:spcPts val="1600"/>
              </a:spcAft>
              <a:buFont typeface="Calibri" panose="020F0502020204030204" pitchFamily="34" charset="0"/>
              <a:buNone/>
            </a:pPr>
            <a:endParaRPr lang="en-US" sz="1400" dirty="0"/>
          </a:p>
        </p:txBody>
      </p:sp>
      <p:pic>
        <p:nvPicPr>
          <p:cNvPr id="30" name="Google Shape;126;p21">
            <a:extLst>
              <a:ext uri="{FF2B5EF4-FFF2-40B4-BE49-F238E27FC236}">
                <a16:creationId xmlns:a16="http://schemas.microsoft.com/office/drawing/2014/main" id="{B41A44CD-14CD-A647-804E-61968DF53F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795" y="2529945"/>
            <a:ext cx="2726116" cy="20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78A5ABEA-447B-AD40-9D70-FD99511CF3CE}"/>
              </a:ext>
            </a:extLst>
          </p:cNvPr>
          <p:cNvSpPr/>
          <p:nvPr/>
        </p:nvSpPr>
        <p:spPr>
          <a:xfrm>
            <a:off x="320214" y="2798265"/>
            <a:ext cx="2908210" cy="16722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203" y="595204"/>
            <a:ext cx="41772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Architecture</a:t>
            </a:r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892682" y="1262459"/>
            <a:ext cx="2687733" cy="3153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b="1" dirty="0"/>
              <a:t>Web Service Methods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600" dirty="0"/>
          </a:p>
          <a:p>
            <a:pPr marL="482600">
              <a:buSzPts val="1400"/>
              <a:buFont typeface="+mj-lt"/>
              <a:buAutoNum type="arabicPeriod"/>
            </a:pPr>
            <a:r>
              <a:rPr lang="en-US" sz="1750" dirty="0"/>
              <a:t>Domain S</a:t>
            </a:r>
            <a:r>
              <a:rPr lang="en" sz="1750" dirty="0" err="1"/>
              <a:t>ubset</a:t>
            </a:r>
            <a:endParaRPr lang="en-US" sz="1750" dirty="0"/>
          </a:p>
          <a:p>
            <a:pPr marL="939800" lvl="1">
              <a:spcBef>
                <a:spcPts val="0"/>
              </a:spcBef>
            </a:pPr>
            <a:r>
              <a:rPr lang="en-US" sz="1600" dirty="0"/>
              <a:t>Version</a:t>
            </a:r>
          </a:p>
          <a:p>
            <a:pPr marL="939800" lvl="1">
              <a:spcBef>
                <a:spcPts val="0"/>
              </a:spcBef>
            </a:pPr>
            <a:r>
              <a:rPr lang="en-US" sz="1600" dirty="0"/>
              <a:t>Model Name</a:t>
            </a:r>
          </a:p>
          <a:p>
            <a:pPr marL="939800" lvl="1">
              <a:spcBef>
                <a:spcPts val="0"/>
              </a:spcBef>
            </a:pPr>
            <a:r>
              <a:rPr lang="en-US" sz="1600" dirty="0"/>
              <a:t>Bounding Box</a:t>
            </a:r>
            <a:endParaRPr lang="en" sz="1600" dirty="0"/>
          </a:p>
          <a:p>
            <a:pPr marL="1739900" lvl="3" indent="-228600">
              <a:spcBef>
                <a:spcPts val="0"/>
              </a:spcBef>
              <a:buFont typeface="+mj-lt"/>
              <a:buAutoNum type="arabicPeriod"/>
            </a:pPr>
            <a:endParaRPr lang="en-US" sz="1600" dirty="0"/>
          </a:p>
          <a:p>
            <a:pPr marL="482600">
              <a:buSzPts val="1400"/>
              <a:buFont typeface="+mj-lt"/>
              <a:buAutoNum type="arabicPeriod"/>
            </a:pPr>
            <a:r>
              <a:rPr lang="en-US" sz="1750" dirty="0"/>
              <a:t>Job Status</a:t>
            </a:r>
          </a:p>
          <a:p>
            <a:pPr marL="939800" lvl="1">
              <a:spcBef>
                <a:spcPts val="0"/>
              </a:spcBef>
            </a:pPr>
            <a:r>
              <a:rPr lang="en-US" sz="1600" dirty="0"/>
              <a:t>Job ID</a:t>
            </a:r>
          </a:p>
          <a:p>
            <a:pPr lvl="2">
              <a:spcBef>
                <a:spcPts val="0"/>
              </a:spcBef>
              <a:buFont typeface="+mj-lt"/>
              <a:buAutoNum type="arabicPeriod"/>
            </a:pPr>
            <a:endParaRPr sz="1600" dirty="0"/>
          </a:p>
          <a:p>
            <a:pPr marL="482600">
              <a:buSzPts val="1400"/>
              <a:buFont typeface="+mj-lt"/>
              <a:buAutoNum type="arabicPeriod"/>
            </a:pPr>
            <a:r>
              <a:rPr lang="en-US" sz="1750" dirty="0"/>
              <a:t>Data Download</a:t>
            </a:r>
          </a:p>
          <a:p>
            <a:pPr marL="939800" lvl="1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Job ID</a:t>
            </a:r>
            <a:endParaRPr lang="en" sz="1600" dirty="0"/>
          </a:p>
          <a:p>
            <a:pPr lvl="2">
              <a:spcBef>
                <a:spcPts val="0"/>
              </a:spcBef>
              <a:buFont typeface="+mj-lt"/>
              <a:buAutoNum type="arabicPeriod"/>
            </a:pPr>
            <a:endParaRPr lang="en" sz="1600" dirty="0"/>
          </a:p>
          <a:p>
            <a:pPr marL="596900" lvl="1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B03A82-57A0-404E-8BCB-C50CA1FA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39735-D80B-4544-973D-34A87C28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6C059-043B-F541-A992-DA4418A1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48522-83A9-3F4A-A80E-63AD4512D54A}"/>
              </a:ext>
            </a:extLst>
          </p:cNvPr>
          <p:cNvSpPr txBox="1"/>
          <p:nvPr/>
        </p:nvSpPr>
        <p:spPr>
          <a:xfrm>
            <a:off x="5543107" y="4322731"/>
            <a:ext cx="32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155B6-1E17-4141-9D16-ABA455C7D053}"/>
              </a:ext>
            </a:extLst>
          </p:cNvPr>
          <p:cNvSpPr txBox="1"/>
          <p:nvPr/>
        </p:nvSpPr>
        <p:spPr>
          <a:xfrm>
            <a:off x="6944730" y="4322731"/>
            <a:ext cx="32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F65D7-BA3A-F447-AAC8-12D12FBCC6E0}"/>
              </a:ext>
            </a:extLst>
          </p:cNvPr>
          <p:cNvSpPr txBox="1"/>
          <p:nvPr/>
        </p:nvSpPr>
        <p:spPr>
          <a:xfrm>
            <a:off x="7917353" y="4322731"/>
            <a:ext cx="32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05A0A-3ED5-4A43-9BBA-623CC2194435}"/>
              </a:ext>
            </a:extLst>
          </p:cNvPr>
          <p:cNvSpPr txBox="1"/>
          <p:nvPr/>
        </p:nvSpPr>
        <p:spPr>
          <a:xfrm>
            <a:off x="4150241" y="1262460"/>
            <a:ext cx="1665767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NCAR </a:t>
            </a:r>
            <a:r>
              <a:rPr lang="en-US" dirty="0" err="1"/>
              <a:t>Subsetting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A7358-2832-7047-8A45-0CF0F8A7591E}"/>
              </a:ext>
            </a:extLst>
          </p:cNvPr>
          <p:cNvSpPr txBox="1"/>
          <p:nvPr/>
        </p:nvSpPr>
        <p:spPr>
          <a:xfrm>
            <a:off x="7576479" y="392479"/>
            <a:ext cx="1665767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NCEP DOMAIN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42;p22">
            <a:extLst>
              <a:ext uri="{FF2B5EF4-FFF2-40B4-BE49-F238E27FC236}">
                <a16:creationId xmlns:a16="http://schemas.microsoft.com/office/drawing/2014/main" id="{FF3CE66D-D81E-F542-A967-23933DB0E9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987" y="2931667"/>
            <a:ext cx="1523625" cy="15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861F9A-778E-9A46-A8FA-71281266CEA8}"/>
              </a:ext>
            </a:extLst>
          </p:cNvPr>
          <p:cNvSpPr/>
          <p:nvPr/>
        </p:nvSpPr>
        <p:spPr>
          <a:xfrm>
            <a:off x="5344634" y="777192"/>
            <a:ext cx="3487666" cy="22070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28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Implementation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53167"/>
            <a:ext cx="4267201" cy="33780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50" y="1507750"/>
            <a:ext cx="4260300" cy="269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50" y="1511492"/>
            <a:ext cx="4260300" cy="269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644700" y="1861117"/>
            <a:ext cx="3601200" cy="20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288" y="1611035"/>
            <a:ext cx="3794125" cy="6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87682-EA90-6444-89E3-2BC881C6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A2666-9E61-264A-9EBF-232A6A53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3F806-032A-5E4F-B569-C6EA3D49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Google Shape;141;p22">
            <a:extLst>
              <a:ext uri="{FF2B5EF4-FFF2-40B4-BE49-F238E27FC236}">
                <a16:creationId xmlns:a16="http://schemas.microsoft.com/office/drawing/2014/main" id="{D82B6612-C2B6-0A4A-B918-93D8715A5A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7450" y="1053167"/>
            <a:ext cx="2601913" cy="172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3;p22">
            <a:extLst>
              <a:ext uri="{FF2B5EF4-FFF2-40B4-BE49-F238E27FC236}">
                <a16:creationId xmlns:a16="http://schemas.microsoft.com/office/drawing/2014/main" id="{90BBB627-F507-B24F-B874-FF77806F8D26}"/>
              </a:ext>
            </a:extLst>
          </p:cNvPr>
          <p:cNvCxnSpPr/>
          <p:nvPr/>
        </p:nvCxnSpPr>
        <p:spPr>
          <a:xfrm>
            <a:off x="5807450" y="1917029"/>
            <a:ext cx="431400" cy="1452600"/>
          </a:xfrm>
          <a:prstGeom prst="bentConnector4">
            <a:avLst>
              <a:gd name="adj1" fmla="val -55198"/>
              <a:gd name="adj2" fmla="val 9999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1ABDF6-E8E2-654B-877C-8095582B76B1}"/>
              </a:ext>
            </a:extLst>
          </p:cNvPr>
          <p:cNvSpPr txBox="1"/>
          <p:nvPr/>
        </p:nvSpPr>
        <p:spPr>
          <a:xfrm>
            <a:off x="5356126" y="457762"/>
            <a:ext cx="347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files we provide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134;p21">
            <a:extLst>
              <a:ext uri="{FF2B5EF4-FFF2-40B4-BE49-F238E27FC236}">
                <a16:creationId xmlns:a16="http://schemas.microsoft.com/office/drawing/2014/main" id="{D4B92724-5B50-FA44-819B-F0F1EC92ED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154" y="2648629"/>
            <a:ext cx="2618691" cy="2023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and</a:t>
            </a:r>
            <a:r>
              <a:rPr lang="en" dirty="0"/>
              <a:t> </a:t>
            </a:r>
            <a:r>
              <a:rPr lang="en-US" dirty="0"/>
              <a:t>Validation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47410" y="984032"/>
            <a:ext cx="4834458" cy="1237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D53323-3218-D540-8B1D-E607C0F7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A2E55-C01A-3044-B3AA-2B880298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F05A3-2C5C-0A4A-8142-8A2BD5AD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5950E-ACDA-7549-8573-582ADB32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6" y="1059369"/>
            <a:ext cx="5175232" cy="3020563"/>
          </a:xfrm>
          <a:prstGeom prst="rect">
            <a:avLst/>
          </a:prstGeom>
        </p:spPr>
      </p:pic>
      <p:sp>
        <p:nvSpPr>
          <p:cNvPr id="24" name="Google Shape;127;p21">
            <a:extLst>
              <a:ext uri="{FF2B5EF4-FFF2-40B4-BE49-F238E27FC236}">
                <a16:creationId xmlns:a16="http://schemas.microsoft.com/office/drawing/2014/main" id="{37AA9456-96BF-3744-9CAC-C24B11C6A071}"/>
              </a:ext>
            </a:extLst>
          </p:cNvPr>
          <p:cNvSpPr txBox="1"/>
          <p:nvPr/>
        </p:nvSpPr>
        <p:spPr>
          <a:xfrm>
            <a:off x="7846529" y="3241575"/>
            <a:ext cx="1170180" cy="68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 = 160 km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 = 104 km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~ 70 Mb</a:t>
            </a:r>
            <a:endParaRPr dirty="0"/>
          </a:p>
        </p:txBody>
      </p:sp>
      <p:pic>
        <p:nvPicPr>
          <p:cNvPr id="25" name="Google Shape;128;p21">
            <a:extLst>
              <a:ext uri="{FF2B5EF4-FFF2-40B4-BE49-F238E27FC236}">
                <a16:creationId xmlns:a16="http://schemas.microsoft.com/office/drawing/2014/main" id="{6A97D9BB-68FF-8C44-8715-B7F96C18A4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475" t="10004" r="10009" b="9448"/>
          <a:stretch/>
        </p:blipFill>
        <p:spPr>
          <a:xfrm>
            <a:off x="5455040" y="816076"/>
            <a:ext cx="2370169" cy="167459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21">
            <a:extLst>
              <a:ext uri="{FF2B5EF4-FFF2-40B4-BE49-F238E27FC236}">
                <a16:creationId xmlns:a16="http://schemas.microsoft.com/office/drawing/2014/main" id="{636F9755-EB52-AC41-9485-03908B50FEE0}"/>
              </a:ext>
            </a:extLst>
          </p:cNvPr>
          <p:cNvSpPr txBox="1"/>
          <p:nvPr/>
        </p:nvSpPr>
        <p:spPr>
          <a:xfrm>
            <a:off x="6013439" y="2721368"/>
            <a:ext cx="1488558" cy="3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Little Washita</a:t>
            </a:r>
            <a:endParaRPr sz="1600" dirty="0"/>
          </a:p>
        </p:txBody>
      </p:sp>
      <p:sp>
        <p:nvSpPr>
          <p:cNvPr id="27" name="Google Shape;130;p21">
            <a:extLst>
              <a:ext uri="{FF2B5EF4-FFF2-40B4-BE49-F238E27FC236}">
                <a16:creationId xmlns:a16="http://schemas.microsoft.com/office/drawing/2014/main" id="{00A9A2B3-2350-264B-ACC5-F7348B8C2BF7}"/>
              </a:ext>
            </a:extLst>
          </p:cNvPr>
          <p:cNvSpPr txBox="1"/>
          <p:nvPr/>
        </p:nvSpPr>
        <p:spPr>
          <a:xfrm>
            <a:off x="5375385" y="490581"/>
            <a:ext cx="2494019" cy="26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NWM CONUS</a:t>
            </a:r>
            <a:endParaRPr sz="1600" dirty="0"/>
          </a:p>
        </p:txBody>
      </p:sp>
      <p:sp>
        <p:nvSpPr>
          <p:cNvPr id="28" name="Google Shape;131;p21">
            <a:extLst>
              <a:ext uri="{FF2B5EF4-FFF2-40B4-BE49-F238E27FC236}">
                <a16:creationId xmlns:a16="http://schemas.microsoft.com/office/drawing/2014/main" id="{85014F17-CC4F-C844-9F28-4943EB908178}"/>
              </a:ext>
            </a:extLst>
          </p:cNvPr>
          <p:cNvSpPr txBox="1"/>
          <p:nvPr/>
        </p:nvSpPr>
        <p:spPr>
          <a:xfrm>
            <a:off x="7811386" y="1091743"/>
            <a:ext cx="1240466" cy="6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 = 4608 km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 = 3840 km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~ 30 Gb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014" y="1580758"/>
            <a:ext cx="1523625" cy="15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Real-world Use Case - </a:t>
            </a:r>
            <a:r>
              <a:rPr lang="en-US" dirty="0" err="1"/>
              <a:t>Zhiyu</a:t>
            </a:r>
            <a:r>
              <a:rPr lang="en-US" dirty="0"/>
              <a:t> “Drew” Li (BYU)</a:t>
            </a:r>
            <a:br>
              <a:rPr lang="en-US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311699" y="1163586"/>
            <a:ext cx="5739495" cy="1042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Is it possible to reproduce operational analysis results?</a:t>
            </a:r>
          </a:p>
          <a:p>
            <a:r>
              <a:rPr lang="en-US" sz="1600" dirty="0" err="1"/>
              <a:t>Subsetting</a:t>
            </a:r>
            <a:r>
              <a:rPr lang="en-US" sz="1600" dirty="0"/>
              <a:t> DOMAIN and archived FORCING</a:t>
            </a:r>
          </a:p>
          <a:p>
            <a:r>
              <a:rPr lang="en-US" sz="1600" dirty="0"/>
              <a:t>Implemented in </a:t>
            </a:r>
            <a:r>
              <a:rPr lang="en" sz="1600" dirty="0"/>
              <a:t>the </a:t>
            </a:r>
            <a:r>
              <a:rPr lang="en" sz="1600" dirty="0" err="1"/>
              <a:t>HydroShare</a:t>
            </a:r>
            <a:r>
              <a:rPr lang="en" sz="1600" dirty="0"/>
              <a:t> NWM Viewer</a:t>
            </a:r>
            <a:endParaRPr sz="1600" dirty="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252" y="2251249"/>
            <a:ext cx="2042500" cy="135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3"/>
          <p:cNvCxnSpPr>
            <a:cxnSpLocks/>
          </p:cNvCxnSpPr>
          <p:nvPr/>
        </p:nvCxnSpPr>
        <p:spPr>
          <a:xfrm flipV="1">
            <a:off x="3027976" y="1996521"/>
            <a:ext cx="3443992" cy="5600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195" y="3133803"/>
            <a:ext cx="1457975" cy="150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57" name="Google Shape;157;p23"/>
          <p:cNvCxnSpPr>
            <a:cxnSpLocks/>
            <a:stCxn id="156" idx="3"/>
          </p:cNvCxnSpPr>
          <p:nvPr/>
        </p:nvCxnSpPr>
        <p:spPr>
          <a:xfrm flipV="1">
            <a:off x="4630170" y="2146803"/>
            <a:ext cx="1841796" cy="17378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8" name="Google Shape;158;p23"/>
          <p:cNvSpPr txBox="1"/>
          <p:nvPr/>
        </p:nvSpPr>
        <p:spPr>
          <a:xfrm>
            <a:off x="5865900" y="4035898"/>
            <a:ext cx="26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linkClick r:id="rId6"/>
              </a:rPr>
              <a:t>https://</a:t>
            </a:r>
            <a:r>
              <a:rPr lang="en" sz="1000" dirty="0" err="1">
                <a:hlinkClick r:id="rId6"/>
              </a:rPr>
              <a:t>hub.docker.com</a:t>
            </a:r>
            <a:r>
              <a:rPr lang="en" sz="1000" dirty="0">
                <a:hlinkClick r:id="rId6"/>
              </a:rPr>
              <a:t>/r/</a:t>
            </a:r>
            <a:r>
              <a:rPr lang="en" sz="1000" dirty="0" err="1">
                <a:hlinkClick r:id="rId6"/>
              </a:rPr>
              <a:t>wrfhydro</a:t>
            </a:r>
            <a:r>
              <a:rPr lang="en" sz="1000" dirty="0">
                <a:hlinkClick r:id="rId6"/>
              </a:rPr>
              <a:t>/dev/</a:t>
            </a:r>
            <a:endParaRPr sz="1000" dirty="0"/>
          </a:p>
        </p:txBody>
      </p:sp>
      <p:sp>
        <p:nvSpPr>
          <p:cNvPr id="159" name="Google Shape;159;p23"/>
          <p:cNvSpPr txBox="1"/>
          <p:nvPr/>
        </p:nvSpPr>
        <p:spPr>
          <a:xfrm>
            <a:off x="5865900" y="4257423"/>
            <a:ext cx="2966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linkClick r:id="rId7"/>
              </a:rPr>
              <a:t>https://</a:t>
            </a:r>
            <a:r>
              <a:rPr lang="en" sz="1000" dirty="0" err="1">
                <a:hlinkClick r:id="rId7"/>
              </a:rPr>
              <a:t>github.com</a:t>
            </a:r>
            <a:r>
              <a:rPr lang="en" sz="1000" dirty="0">
                <a:hlinkClick r:id="rId7"/>
              </a:rPr>
              <a:t>/NCAR/</a:t>
            </a:r>
            <a:r>
              <a:rPr lang="en" sz="1000" dirty="0" err="1">
                <a:hlinkClick r:id="rId7"/>
              </a:rPr>
              <a:t>wrf_hydro_nwm_public</a:t>
            </a:r>
            <a:endParaRPr sz="1000" dirty="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2512" y="3309840"/>
            <a:ext cx="903287" cy="674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08311-68A2-214C-9239-CBCC4BE9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8F372-AF4F-3E46-984F-EC21B37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www.cuahsi.org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4912-74C1-E84A-B47C-3860B5C0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05CFD-0A74-624D-A5CC-2ABF4A80DA4C}"/>
              </a:ext>
            </a:extLst>
          </p:cNvPr>
          <p:cNvSpPr txBox="1"/>
          <p:nvPr/>
        </p:nvSpPr>
        <p:spPr>
          <a:xfrm rot="18951721">
            <a:off x="1152595" y="2729330"/>
            <a:ext cx="1280551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DOMAIN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D4B990-57AE-D84E-9B02-FF0A60200D95}"/>
              </a:ext>
            </a:extLst>
          </p:cNvPr>
          <p:cNvSpPr txBox="1"/>
          <p:nvPr/>
        </p:nvSpPr>
        <p:spPr>
          <a:xfrm rot="18951721">
            <a:off x="3096970" y="3662598"/>
            <a:ext cx="1454135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FORCING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CBFEF-A545-1646-83BF-7F03D11536BD}"/>
              </a:ext>
            </a:extLst>
          </p:cNvPr>
          <p:cNvSpPr txBox="1"/>
          <p:nvPr/>
        </p:nvSpPr>
        <p:spPr>
          <a:xfrm rot="18979629">
            <a:off x="6318704" y="2565964"/>
            <a:ext cx="1454135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RUN DIR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789D96-19E9-4444-BC80-3A8831FD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Milburnie</a:t>
            </a:r>
            <a:r>
              <a:rPr lang="en-US" dirty="0"/>
              <a:t>, NC - Headwater</a:t>
            </a: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976" y="806825"/>
            <a:ext cx="630936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E5088-CA60-524E-951A-4CFFAA44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35980-6B6A-394B-A3EC-EABAF9A4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0280-BD66-E246-9868-98F612FB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Google Shape;167;p24">
            <a:extLst>
              <a:ext uri="{FF2B5EF4-FFF2-40B4-BE49-F238E27FC236}">
                <a16:creationId xmlns:a16="http://schemas.microsoft.com/office/drawing/2014/main" id="{7EDCBF2A-C751-9E4C-A163-303033B2B6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4" y="907492"/>
            <a:ext cx="29525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64EA223-43B0-3D40-831A-D862059B1C36}"/>
              </a:ext>
            </a:extLst>
          </p:cNvPr>
          <p:cNvSpPr/>
          <p:nvPr/>
        </p:nvSpPr>
        <p:spPr>
          <a:xfrm>
            <a:off x="1390666" y="1231381"/>
            <a:ext cx="91440" cy="91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789D96-19E9-4444-BC80-3A8831FD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Milburnie</a:t>
            </a:r>
            <a:r>
              <a:rPr lang="en-US" dirty="0"/>
              <a:t>, NC – Lower Catchment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E5088-CA60-524E-951A-4CFFAA44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AGU 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35980-6B6A-394B-A3EC-EABAF9A4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0280-BD66-E246-9868-98F612FB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Google Shape;167;p24">
            <a:extLst>
              <a:ext uri="{FF2B5EF4-FFF2-40B4-BE49-F238E27FC236}">
                <a16:creationId xmlns:a16="http://schemas.microsoft.com/office/drawing/2014/main" id="{7EDCBF2A-C751-9E4C-A163-303033B2B6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4" y="907492"/>
            <a:ext cx="29525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64EA223-43B0-3D40-831A-D862059B1C36}"/>
              </a:ext>
            </a:extLst>
          </p:cNvPr>
          <p:cNvSpPr/>
          <p:nvPr/>
        </p:nvSpPr>
        <p:spPr>
          <a:xfrm>
            <a:off x="1750062" y="2878646"/>
            <a:ext cx="91440" cy="91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82;p26">
            <a:extLst>
              <a:ext uri="{FF2B5EF4-FFF2-40B4-BE49-F238E27FC236}">
                <a16:creationId xmlns:a16="http://schemas.microsoft.com/office/drawing/2014/main" id="{D2F8607D-EFEC-AF49-9A8E-1A6D79823B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928" y="804672"/>
            <a:ext cx="630936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7370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4476</TotalTime>
  <Words>494</Words>
  <Application>Microsoft Macintosh PowerPoint</Application>
  <PresentationFormat>On-screen Show (16:9)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Retrospect</vt:lpstr>
      <vt:lpstr>Disseminating CONUS National Water Model Simulation Data at Watershed Scales to Engage a Broad Community of Water Scientists</vt:lpstr>
      <vt:lpstr>CONUS Models</vt:lpstr>
      <vt:lpstr>Project Goal</vt:lpstr>
      <vt:lpstr>Software Architecture</vt:lpstr>
      <vt:lpstr>Software Implementation</vt:lpstr>
      <vt:lpstr>Testing and Validation</vt:lpstr>
      <vt:lpstr>Real-world Use Case - Zhiyu “Drew” Li (BYU) </vt:lpstr>
      <vt:lpstr>Milburnie, NC - Headwater</vt:lpstr>
      <vt:lpstr>Milburnie, NC – Lower Catchment</vt:lpstr>
      <vt:lpstr>Milburnie, NC - Upstream</vt:lpstr>
      <vt:lpstr>Conclusions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Disseminating CONUS National Water Model Simulation Data at Watershed Scales to Engage a Broad Community of Water Scientists</dc:title>
  <cp:lastModifiedBy>Anthony Castronova</cp:lastModifiedBy>
  <cp:revision>256</cp:revision>
  <dcterms:modified xsi:type="dcterms:W3CDTF">2019-01-30T19:44:52Z</dcterms:modified>
</cp:coreProperties>
</file>